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3" name="Shape 1"/>
          <p:cNvSpPr/>
          <p:nvPr/>
        </p:nvSpPr>
        <p:spPr>
          <a:xfrm>
            <a:off x="5303520" y="-914400"/>
            <a:ext cx="5029200" cy="5029200"/>
          </a:xfrm>
          <a:prstGeom prst="ellipse">
            <a:avLst/>
          </a:prstGeom>
          <a:solidFill>
            <a:srgbClr val="132236"/>
          </a:solidFill>
          <a:ln w="12700">
            <a:solidFill>
              <a:srgbClr val="00B4A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097280"/>
            <a:ext cx="2194560" cy="320040"/>
          </a:xfrm>
          <a:prstGeom prst="rect">
            <a:avLst>
              <a:gd name="adj" fmla="val 42857"/>
            </a:avLst>
          </a:prstGeom>
          <a:solidFill>
            <a:srgbClr val="00B4A6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972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F1924"/>
                </a:solidFill>
              </a:rPr>
              <a:t>WORKSHOP COMPLETO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54864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Inteligencia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Artificial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457200" y="33375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7FA8A0"/>
                </a:solidFill>
              </a:rPr>
              <a:t>Del uso cotidiano al dominio profesional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4023360"/>
            <a:ext cx="1463040" cy="347472"/>
          </a:xfrm>
          <a:prstGeom prst="rect">
            <a:avLst>
              <a:gd name="adj" fmla="val 26316"/>
            </a:avLst>
          </a:prstGeom>
          <a:solidFill>
            <a:srgbClr val="F5A623">
              <a:alpha val="8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023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⏱ Medio día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103120" y="4023360"/>
            <a:ext cx="2011680" cy="347472"/>
          </a:xfrm>
          <a:prstGeom prst="rect">
            <a:avLst>
              <a:gd name="adj" fmla="val 26316"/>
            </a:avLst>
          </a:prstGeom>
          <a:solidFill>
            <a:srgbClr val="132236"/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40233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👥 Grupo mixto · todos los niveles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0" y="45720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0" b="1" dirty="0">
                <a:solidFill>
                  <a:srgbClr val="00B4A6">
                    <a:alpha val="15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IA</a:t>
            </a:r>
            <a:endParaRPr lang="en-US" sz="2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7152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0" y="10972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8A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ai = new Claude({ model: 'claude-3' });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0" y="16002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8A6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result = await ai.complete(prompt);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210312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B4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✓ 40 líneas de código → 3 segundos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00B4A6">
                    <a:alpha val="3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9000" dirty="0"/>
          </a:p>
        </p:txBody>
      </p:sp>
      <p:sp>
        <p:nvSpPr>
          <p:cNvPr id="7" name="Text 5"/>
          <p:cNvSpPr/>
          <p:nvPr/>
        </p:nvSpPr>
        <p:spPr>
          <a:xfrm>
            <a:off x="457200" y="45720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IA y desarrollo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57200" y="14173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7FA8A0"/>
                </a:solidFill>
              </a:rPr>
              <a:t>Para devs y no-devs: cómo la IA cambia todo.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⏱ 30 minutos  ·  Demo en vivo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IA + Código: Lo que cambia para siempre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4160520" cy="50292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05840"/>
            <a:ext cx="4160520" cy="502920"/>
          </a:xfrm>
          <a:prstGeom prst="rect">
            <a:avLst/>
          </a:prstGeom>
          <a:noFill/>
          <a:ln/>
        </p:spPr>
        <p:txBody>
          <a:bodyPr wrap="square" lIns="0" tIns="0" rIns="15240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💻 Para desarrolladores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645920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Autocompletar inteligente (GitHub Copilot)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Generar tests unitarios automáticamente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Refactorizar código legado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Explicar código desconocido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Detectar bugs antes de producción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5488" y="162763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Autocompletar inteligente (GitHub Copilot)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" y="222199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Generar tests unitarios automáticamente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" y="281635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Refactorizar código legado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5488" y="341071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Explicar código desconocido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5488" y="400507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Detectar bugs antes de producción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005840"/>
            <a:ext cx="416052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05840"/>
            <a:ext cx="4160520" cy="5029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4754880" y="1005840"/>
            <a:ext cx="4160520" cy="502920"/>
          </a:xfrm>
          <a:prstGeom prst="rect">
            <a:avLst/>
          </a:prstGeom>
          <a:noFill/>
          <a:ln/>
        </p:spPr>
        <p:txBody>
          <a:bodyPr wrap="square" lIns="0" tIns="0" rIns="15240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🙋 Para no-desarrolladores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64608" y="1645920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Scripts simples de automatización sin saber código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Fórmulas de Excel/Sheets complejas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Consultas SQL en lenguaje natural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Scraping básico con Python generado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Conectar APIs sin experiencia técnica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64608" y="162763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Scripts simples de automatización sin saber código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64608" y="222199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Fórmulas de Excel/Sheets complejas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64608" y="281635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Consultas SQL en lenguaje natural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64608" y="341071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Scraping básico con Python generado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64608" y="400507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E50"/>
                </a:solidFill>
              </a:rPr>
              <a:t>→  Conectar APIs sin experiencia técnica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0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7315200" cy="7315200"/>
          </a:xfrm>
          <a:prstGeom prst="ellipse">
            <a:avLst/>
          </a:prstGeom>
          <a:solidFill>
            <a:srgbClr val="C5738A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0" y="914400"/>
            <a:ext cx="5486400" cy="5486400"/>
          </a:xfrm>
          <a:prstGeom prst="ellipse">
            <a:avLst/>
          </a:prstGeom>
          <a:solidFill>
            <a:srgbClr val="7B3F8A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C5738A">
                    <a:alpha val="3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Ética y futuro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7FA8A0"/>
                </a:solidFill>
              </a:rPr>
              <a:t>Con gran poder viene gran responsabilidad.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⏱ 30 minutos  ·  Debate + reflexión grupal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Riesgos, sesgos y uso responsable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2788920" cy="73152"/>
          </a:xfrm>
          <a:prstGeom prst="rect">
            <a:avLst/>
          </a:prstGeom>
          <a:solidFill>
            <a:srgbClr val="E07B3A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114300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⚠️ Alucinaciones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4048" y="150876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La IA inventa datos, citas y hechos con total confianza. Siempre verificá información crítica.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00584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0" y="1005840"/>
            <a:ext cx="2788920" cy="73152"/>
          </a:xfrm>
          <a:prstGeom prst="rect">
            <a:avLst/>
          </a:prstGeom>
          <a:solidFill>
            <a:srgbClr val="C5738A"/>
          </a:solidFill>
          <a:ln/>
        </p:spPr>
      </p:sp>
      <p:sp>
        <p:nvSpPr>
          <p:cNvPr id="10" name="Text 8"/>
          <p:cNvSpPr/>
          <p:nvPr/>
        </p:nvSpPr>
        <p:spPr>
          <a:xfrm>
            <a:off x="3310128" y="114300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⚖️ Sesgos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10128" y="150876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Entrenada con datos humanos, hereda nuestros sesgos. Cuidado en RR.HH., medicina, justicia.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005840"/>
            <a:ext cx="2788920" cy="73152"/>
          </a:xfrm>
          <a:prstGeom prst="rect">
            <a:avLst/>
          </a:prstGeom>
          <a:solidFill>
            <a:srgbClr val="5B8DB8"/>
          </a:solidFill>
          <a:ln/>
        </p:spPr>
      </p:sp>
      <p:sp>
        <p:nvSpPr>
          <p:cNvPr id="14" name="Text 12"/>
          <p:cNvSpPr/>
          <p:nvPr/>
        </p:nvSpPr>
        <p:spPr>
          <a:xfrm>
            <a:off x="6236208" y="114300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🔒 Privacidad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36208" y="150876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No ingreses datos sensibles, secretos de empresa o información personal de terceros.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92608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926080"/>
            <a:ext cx="2788920" cy="73152"/>
          </a:xfrm>
          <a:prstGeom prst="rect">
            <a:avLst/>
          </a:prstGeom>
          <a:solidFill>
            <a:srgbClr val="A07BC8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" y="306324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📜 Derechos de autor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84048" y="342900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El contenido generado puede estar en zona gris legal. Verificá políticas de uso.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0" y="292608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0" y="2926080"/>
            <a:ext cx="2788920" cy="73152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22" name="Text 20"/>
          <p:cNvSpPr/>
          <p:nvPr/>
        </p:nvSpPr>
        <p:spPr>
          <a:xfrm>
            <a:off x="3310128" y="306324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🧠 Dependencia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10128" y="342900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Automatizar sin entender lo que hacemos nos hace frágiles. La IA amplifica, no reemplaza el criterio.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126480" y="2926080"/>
            <a:ext cx="27889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126480" y="2926080"/>
            <a:ext cx="2788920" cy="73152"/>
          </a:xfrm>
          <a:prstGeom prst="rect">
            <a:avLst/>
          </a:prstGeom>
          <a:solidFill>
            <a:srgbClr val="7FB069"/>
          </a:solidFill>
          <a:ln/>
        </p:spPr>
      </p:sp>
      <p:sp>
        <p:nvSpPr>
          <p:cNvPr id="26" name="Text 24"/>
          <p:cNvSpPr/>
          <p:nvPr/>
        </p:nvSpPr>
        <p:spPr>
          <a:xfrm>
            <a:off x="6236208" y="3063240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📊 Impacto laboral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36208" y="3429000"/>
            <a:ext cx="2578608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Algunas tareas van a cambiar o desaparecer. Las habilidades de hoy quizás no sirvan mañana.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9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0"/>
            <a:ext cx="8686800" cy="5143500"/>
          </a:xfrm>
          <a:prstGeom prst="rect">
            <a:avLst/>
          </a:prstGeom>
          <a:solidFill>
            <a:srgbClr val="132236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¿Y ahora qué?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FA8A0"/>
                </a:solidFill>
              </a:rPr>
              <a:t>Tus próximos pasos concretos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411480" cy="411480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9659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924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98448" y="19202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A6"/>
                </a:solidFill>
              </a:rPr>
              <a:t>Esta semana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98448" y="224028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Probá un prompt con las 5 partes (rol, contexto, tarea, formato, restricciones) en ChatGPT o Claude.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411480" cy="411480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8803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924"/>
                </a:solidFill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98448" y="28346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A6"/>
                </a:solidFill>
              </a:rPr>
              <a:t>Este mes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298448" y="315468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Identificá 3 tareas repetitivas en tu trabajo y probá automatizarlas o acelerarlas con IA.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794760"/>
            <a:ext cx="411480" cy="411480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7947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924"/>
                </a:solidFill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98448" y="37490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A6"/>
                </a:solidFill>
              </a:rPr>
              <a:t>Siempre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298448" y="406908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Verificá la información crítica. La IA no reemplaza tu criterio — lo potencia.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617720"/>
            <a:ext cx="8046720" cy="347472"/>
          </a:xfrm>
          <a:prstGeom prst="rect">
            <a:avLst>
              <a:gd name="adj" fmla="val 26316"/>
            </a:avLst>
          </a:prstGeom>
          <a:solidFill>
            <a:srgbClr val="00B4A6">
              <a:alpha val="1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61772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🙏  Gracias por participar · Preguntas abiertas · ¡Seguimos aprendiendo juntos!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9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28600"/>
            <a:ext cx="2560320" cy="292608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2860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F1924"/>
                </a:solidFill>
              </a:rPr>
              <a:t>AGENDA DEL DÍA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¿Qué vamos a hacer hoy?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481328"/>
            <a:ext cx="201168" cy="201168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7" name="Text 5"/>
          <p:cNvSpPr/>
          <p:nvPr/>
        </p:nvSpPr>
        <p:spPr>
          <a:xfrm>
            <a:off x="749808" y="141732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09:00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508760" y="141732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0B4A6"/>
                </a:solidFill>
              </a:rPr>
              <a:t>BLOQUE 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834640" y="141732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0EE"/>
                </a:solidFill>
              </a:rPr>
              <a:t>Cómo funciona la IA — sin mitos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048256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749808" y="1984248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09:45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508760" y="198424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5A623"/>
                </a:solidFill>
              </a:rPr>
              <a:t>BLOQUE 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34640" y="1984248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0EE"/>
                </a:solidFill>
              </a:rPr>
              <a:t>Prompt Engineering: el arte de preguntar bien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2615184"/>
            <a:ext cx="201168" cy="201168"/>
          </a:xfrm>
          <a:prstGeom prst="ellipse">
            <a:avLst/>
          </a:prstGeom>
          <a:solidFill>
            <a:srgbClr val="3A4A5A"/>
          </a:solidFill>
          <a:ln/>
        </p:spPr>
      </p:sp>
      <p:sp>
        <p:nvSpPr>
          <p:cNvPr id="15" name="Text 13"/>
          <p:cNvSpPr/>
          <p:nvPr/>
        </p:nvSpPr>
        <p:spPr>
          <a:xfrm>
            <a:off x="749808" y="2551176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10:30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508760" y="2551176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3A4A5A"/>
                </a:solidFill>
              </a:rPr>
              <a:t>☕ BREAK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834640" y="2551176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A8A0"/>
                </a:solidFill>
              </a:rPr>
              <a:t>Descanso de 15 minutos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3182112"/>
            <a:ext cx="201168" cy="201168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19" name="Text 17"/>
          <p:cNvSpPr/>
          <p:nvPr/>
        </p:nvSpPr>
        <p:spPr>
          <a:xfrm>
            <a:off x="749808" y="3118104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10:45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508760" y="3118104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0B4A6"/>
                </a:solidFill>
              </a:rPr>
              <a:t>BLOQUE 3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834640" y="3118104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0EE"/>
                </a:solidFill>
              </a:rPr>
              <a:t>IA en tu trabajo diario: herramientas reales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3749040"/>
            <a:ext cx="201168" cy="201168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" y="3685032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11:30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508760" y="36850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5A623"/>
                </a:solidFill>
              </a:rPr>
              <a:t>BLOQUE 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834640" y="3685032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0EE"/>
                </a:solidFill>
              </a:rPr>
              <a:t>Código, datos y desarrollo con IA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57200" y="4315968"/>
            <a:ext cx="201168" cy="201168"/>
          </a:xfrm>
          <a:prstGeom prst="ellipse">
            <a:avLst/>
          </a:prstGeom>
          <a:solidFill>
            <a:srgbClr val="00B4A6"/>
          </a:solidFill>
          <a:ln/>
        </p:spPr>
      </p:sp>
      <p:sp>
        <p:nvSpPr>
          <p:cNvPr id="27" name="Text 25"/>
          <p:cNvSpPr/>
          <p:nvPr/>
        </p:nvSpPr>
        <p:spPr>
          <a:xfrm>
            <a:off x="749808" y="425196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FA8A0"/>
                </a:solidFill>
              </a:rPr>
              <a:t>12:00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508760" y="42519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0B4A6"/>
                </a:solidFill>
              </a:rPr>
              <a:t>BLOQUE 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834640" y="4251960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0EE"/>
                </a:solidFill>
              </a:rPr>
              <a:t>Ética, sesgos y el futuro responsable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FA8A0"/>
                </a:solidFill>
              </a:rPr>
              <a:t>Cierre con Q&amp;A abierto al finalizar el último bloque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B4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4572000" cy="4572000"/>
          </a:xfrm>
          <a:prstGeom prst="ellipse">
            <a:avLst/>
          </a:prstGeom>
          <a:solidFill>
            <a:srgbClr val="00999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0" y="2743200"/>
            <a:ext cx="3657600" cy="3657600"/>
          </a:xfrm>
          <a:prstGeom prst="ellipse">
            <a:avLst/>
          </a:prstGeom>
          <a:solidFill>
            <a:srgbClr val="007A72">
              <a:alpha val="5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0F1924">
                    <a:alpha val="3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Cómo funciona la IA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F1924"/>
                </a:solidFill>
              </a:rPr>
              <a:t>Sin mitos. Sin magia. Solo estadística muy inteligente.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924"/>
                </a:solidFill>
              </a:rPr>
              <a:t>⏱ 45 minutos  ·  Teoría + analogías + preguntas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¿Qué es un Modelo de Lenguaje (LLM)?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1148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114800" cy="411480"/>
          </a:xfrm>
          <a:prstGeom prst="rect">
            <a:avLst/>
          </a:prstGeom>
          <a:solidFill>
            <a:srgbClr val="2D3E50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515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La analogía del autocomplete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508760"/>
            <a:ext cx="384048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D3E50"/>
                </a:solidFill>
              </a:rPr>
              <a:t>Un LLM es como el autocomplete de tu teclado… pero entrenado con prácticamente todo el texto del mundo.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D3E50"/>
                </a:solidFill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D3E50"/>
                </a:solidFill>
              </a:rPr>
              <a:t>No entiende. No razona. Predice la siguiente palabra más probable, millones de veces por segundo.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D3E50"/>
                </a:solidFill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D3E50"/>
                </a:solidFill>
              </a:rPr>
              <a:t>Lo impresionante es que de esa predicción emergen capacidades inesperadas: razonamiento, código, creatividad.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09160" y="1051560"/>
            <a:ext cx="406908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09160" y="1051560"/>
            <a:ext cx="91440" cy="77724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0" name="Text 8"/>
          <p:cNvSpPr/>
          <p:nvPr/>
        </p:nvSpPr>
        <p:spPr>
          <a:xfrm>
            <a:off x="4892040" y="10972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Tokens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92040" y="138074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A7A"/>
                </a:solidFill>
              </a:rPr>
              <a:t>Fragmentos de texto. 1 token ≈ ¾ de una palabra en inglés.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1920240"/>
            <a:ext cx="406908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920240"/>
            <a:ext cx="91440" cy="77724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96596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Parámetros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224942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A7A"/>
                </a:solidFill>
              </a:rPr>
              <a:t>Pesos del modelo. GPT-4 tiene ~1.8 billones.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2788920"/>
            <a:ext cx="406908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2788920"/>
            <a:ext cx="91440" cy="77724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18" name="Text 16"/>
          <p:cNvSpPr/>
          <p:nvPr/>
        </p:nvSpPr>
        <p:spPr>
          <a:xfrm>
            <a:off x="4892040" y="2834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Training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311810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A7A"/>
                </a:solidFill>
              </a:rPr>
              <a:t>El modelo aprende ajustando los pesos para minimizar el error de predicción.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09160" y="3657600"/>
            <a:ext cx="406908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3657600"/>
            <a:ext cx="91440" cy="77724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22" name="Text 20"/>
          <p:cNvSpPr/>
          <p:nvPr/>
        </p:nvSpPr>
        <p:spPr>
          <a:xfrm>
            <a:off x="4892040" y="3703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E50"/>
                </a:solidFill>
              </a:rPr>
              <a:t>RLHF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92040" y="398678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A7A"/>
                </a:solidFill>
              </a:rPr>
              <a:t>Aprendizaje por refuerzo con feedback humano — así se 'alínea' el modelo.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4572000"/>
            <a:ext cx="4069080" cy="347472"/>
          </a:xfrm>
          <a:prstGeom prst="rect">
            <a:avLst>
              <a:gd name="adj" fmla="val 21053"/>
            </a:avLst>
          </a:prstGeom>
          <a:solidFill>
            <a:srgbClr val="00B4A6">
              <a:alpha val="15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4709160" y="4572000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🎯 Punto clave: Es estadística, no inteligencia en sentido humano.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A6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371600"/>
            <a:ext cx="5486400" cy="5486400"/>
          </a:xfrm>
          <a:prstGeom prst="ellipse">
            <a:avLst/>
          </a:prstGeom>
          <a:solidFill>
            <a:srgbClr val="D48B18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029200" y="3200400"/>
            <a:ext cx="4572000" cy="4572000"/>
          </a:xfrm>
          <a:prstGeom prst="ellipse">
            <a:avLst/>
          </a:prstGeom>
          <a:solidFill>
            <a:srgbClr val="C07A10">
              <a:alpha val="5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0F1924">
                    <a:alpha val="3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4572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 Engineering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F1924"/>
                </a:solidFill>
              </a:rPr>
              <a:t>El arte de comunicarte con la IA para que te dé lo que necesitás.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924"/>
                </a:solidFill>
              </a:rPr>
              <a:t>⏱ 45 minutos  ·  Teoría + práctica grupal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Anatomía de un buen prompt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1600200" cy="3657600"/>
          </a:xfrm>
          <a:prstGeom prst="rect">
            <a:avLst/>
          </a:prstGeom>
          <a:solidFill>
            <a:srgbClr val="00B4A6">
              <a:alpha val="90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1600200" cy="45720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ROL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47472" y="1554480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E50"/>
                </a:solidFill>
              </a:rPr>
              <a:t>¿Quién sos para la IA?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" y="2194560"/>
            <a:ext cx="1463040" cy="27432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9" name="Text 7"/>
          <p:cNvSpPr/>
          <p:nvPr/>
        </p:nvSpPr>
        <p:spPr>
          <a:xfrm>
            <a:off x="347472" y="2286000"/>
            <a:ext cx="14630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Ej: "Sos un experto en finanzas personales..."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993392" y="1005840"/>
            <a:ext cx="1600200" cy="3657600"/>
          </a:xfrm>
          <a:prstGeom prst="rect">
            <a:avLst/>
          </a:prstGeom>
          <a:solidFill>
            <a:srgbClr val="5B8DB8">
              <a:alpha val="90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993392" y="1005840"/>
            <a:ext cx="1600200" cy="457200"/>
          </a:xfrm>
          <a:prstGeom prst="rect">
            <a:avLst/>
          </a:prstGeom>
          <a:solidFill>
            <a:srgbClr val="5B8DB8"/>
          </a:solidFill>
          <a:ln/>
        </p:spPr>
      </p:sp>
      <p:sp>
        <p:nvSpPr>
          <p:cNvPr id="12" name="Text 10"/>
          <p:cNvSpPr/>
          <p:nvPr/>
        </p:nvSpPr>
        <p:spPr>
          <a:xfrm>
            <a:off x="1993392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CONTEXTO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066544" y="1554480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E50"/>
                </a:solidFill>
              </a:rPr>
              <a:t>¿Qué situación hay que entender?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066544" y="2194560"/>
            <a:ext cx="1463040" cy="27432"/>
          </a:xfrm>
          <a:prstGeom prst="rect">
            <a:avLst/>
          </a:prstGeom>
          <a:solidFill>
            <a:srgbClr val="5B8DB8"/>
          </a:solidFill>
          <a:ln/>
        </p:spPr>
      </p:sp>
      <p:sp>
        <p:nvSpPr>
          <p:cNvPr id="15" name="Text 13"/>
          <p:cNvSpPr/>
          <p:nvPr/>
        </p:nvSpPr>
        <p:spPr>
          <a:xfrm>
            <a:off x="2066544" y="2286000"/>
            <a:ext cx="14630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Ej: "Trabajo en una empresa de logística con 50 empleados..."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712464" y="1005840"/>
            <a:ext cx="1600200" cy="3657600"/>
          </a:xfrm>
          <a:prstGeom prst="rect">
            <a:avLst/>
          </a:prstGeom>
          <a:solidFill>
            <a:srgbClr val="F5A623">
              <a:alpha val="90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12464" y="1005840"/>
            <a:ext cx="1600200" cy="4572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8" name="Text 16"/>
          <p:cNvSpPr/>
          <p:nvPr/>
        </p:nvSpPr>
        <p:spPr>
          <a:xfrm>
            <a:off x="3712464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TAREA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85616" y="1554480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E50"/>
                </a:solidFill>
              </a:rPr>
              <a:t>¿Qué necesitás que haga?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785616" y="2194560"/>
            <a:ext cx="1463040" cy="2743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21" name="Text 19"/>
          <p:cNvSpPr/>
          <p:nvPr/>
        </p:nvSpPr>
        <p:spPr>
          <a:xfrm>
            <a:off x="3785616" y="2286000"/>
            <a:ext cx="14630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Ej: "Redactá un email formal para..."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31536" y="1005840"/>
            <a:ext cx="1600200" cy="3657600"/>
          </a:xfrm>
          <a:prstGeom prst="rect">
            <a:avLst/>
          </a:prstGeom>
          <a:solidFill>
            <a:srgbClr val="7FB069">
              <a:alpha val="90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31536" y="1005840"/>
            <a:ext cx="1600200" cy="457200"/>
          </a:xfrm>
          <a:prstGeom prst="rect">
            <a:avLst/>
          </a:prstGeom>
          <a:solidFill>
            <a:srgbClr val="7FB069"/>
          </a:solidFill>
          <a:ln/>
        </p:spPr>
      </p:sp>
      <p:sp>
        <p:nvSpPr>
          <p:cNvPr id="24" name="Text 22"/>
          <p:cNvSpPr/>
          <p:nvPr/>
        </p:nvSpPr>
        <p:spPr>
          <a:xfrm>
            <a:off x="5431536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FORMATO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504688" y="1554480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E50"/>
                </a:solidFill>
              </a:rPr>
              <a:t>¿Cómo lo querés?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504688" y="2194560"/>
            <a:ext cx="1463040" cy="27432"/>
          </a:xfrm>
          <a:prstGeom prst="rect">
            <a:avLst/>
          </a:prstGeom>
          <a:solidFill>
            <a:srgbClr val="7FB069"/>
          </a:solidFill>
          <a:ln/>
        </p:spPr>
      </p:sp>
      <p:sp>
        <p:nvSpPr>
          <p:cNvPr id="27" name="Text 25"/>
          <p:cNvSpPr/>
          <p:nvPr/>
        </p:nvSpPr>
        <p:spPr>
          <a:xfrm>
            <a:off x="5504688" y="2286000"/>
            <a:ext cx="14630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Ej: "En bullet points, máximo 5 puntos, sin tecnicismos..."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150608" y="1005840"/>
            <a:ext cx="1600200" cy="3657600"/>
          </a:xfrm>
          <a:prstGeom prst="rect">
            <a:avLst/>
          </a:prstGeom>
          <a:solidFill>
            <a:srgbClr val="C5738A">
              <a:alpha val="90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150608" y="1005840"/>
            <a:ext cx="1600200" cy="457200"/>
          </a:xfrm>
          <a:prstGeom prst="rect">
            <a:avLst/>
          </a:prstGeom>
          <a:solidFill>
            <a:srgbClr val="C5738A"/>
          </a:solidFill>
          <a:ln/>
        </p:spPr>
      </p:sp>
      <p:sp>
        <p:nvSpPr>
          <p:cNvPr id="30" name="Text 28"/>
          <p:cNvSpPr/>
          <p:nvPr/>
        </p:nvSpPr>
        <p:spPr>
          <a:xfrm>
            <a:off x="7150608" y="100584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RESTRICCIONES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223760" y="1554480"/>
            <a:ext cx="1463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D3E50"/>
                </a:solidFill>
              </a:rPr>
              <a:t>¿Qué no querés?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223760" y="2194560"/>
            <a:ext cx="1463040" cy="27432"/>
          </a:xfrm>
          <a:prstGeom prst="rect">
            <a:avLst/>
          </a:prstGeom>
          <a:solidFill>
            <a:srgbClr val="C5738A"/>
          </a:solidFill>
          <a:ln/>
        </p:spPr>
      </p:sp>
      <p:sp>
        <p:nvSpPr>
          <p:cNvPr id="33" name="Text 31"/>
          <p:cNvSpPr/>
          <p:nvPr/>
        </p:nvSpPr>
        <p:spPr>
          <a:xfrm>
            <a:off x="7223760" y="2286000"/>
            <a:ext cx="14630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2D3E50"/>
                </a:solidFill>
              </a:rPr>
              <a:t>Ej: "No uses palabras en inglés, no hagas suposiciones..."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9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28600"/>
            <a:ext cx="2560320" cy="292608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2860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F1924"/>
                </a:solidFill>
              </a:rPr>
              <a:t>PROMPT ENGINEERING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Técnicas que multiplican tu resultado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371600"/>
            <a:ext cx="91440" cy="1463040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4630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Chain of Thought (CoT)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17830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Pedile que piense paso a paso.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"Pensá en voz alta antes de responder."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10128" y="13716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10128" y="1371600"/>
            <a:ext cx="91440" cy="146304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2" name="Text 10"/>
          <p:cNvSpPr/>
          <p:nvPr/>
        </p:nvSpPr>
        <p:spPr>
          <a:xfrm>
            <a:off x="3493008" y="14630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Few-Shot Prompting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93008" y="17830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Mostrale ejemplos de lo que querés antes de pedir.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Ej: «Como este: [ejemplo 1], [ejemplo 2]…»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63056" y="13716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63056" y="1371600"/>
            <a:ext cx="91440" cy="1463040"/>
          </a:xfrm>
          <a:prstGeom prst="rect">
            <a:avLst/>
          </a:prstGeom>
          <a:solidFill>
            <a:srgbClr val="7FB069"/>
          </a:solidFill>
          <a:ln/>
        </p:spPr>
      </p:sp>
      <p:sp>
        <p:nvSpPr>
          <p:cNvPr id="16" name="Text 14"/>
          <p:cNvSpPr/>
          <p:nvPr/>
        </p:nvSpPr>
        <p:spPr>
          <a:xfrm>
            <a:off x="6345936" y="14630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Persona / Rol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45936" y="17830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Definí quién es.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"Sos una directora de RRHH con 20 años de experiencia…"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9718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2971800"/>
            <a:ext cx="91440" cy="1463040"/>
          </a:xfrm>
          <a:prstGeom prst="rect">
            <a:avLst/>
          </a:prstGeom>
          <a:solidFill>
            <a:srgbClr val="C5738A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0632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Self-Consistency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0080" y="33832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Pedile múltiples respuestas y elegí la mejor.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Reducí alucinaciones en tareas complejas.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310128" y="29718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10128" y="2971800"/>
            <a:ext cx="91440" cy="1463040"/>
          </a:xfrm>
          <a:prstGeom prst="rect">
            <a:avLst/>
          </a:prstGeom>
          <a:solidFill>
            <a:srgbClr val="5B8DB8"/>
          </a:solidFill>
          <a:ln/>
        </p:spPr>
      </p:sp>
      <p:sp>
        <p:nvSpPr>
          <p:cNvPr id="24" name="Text 22"/>
          <p:cNvSpPr/>
          <p:nvPr/>
        </p:nvSpPr>
        <p:spPr>
          <a:xfrm>
            <a:off x="3493008" y="30632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Iteración activa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493008" y="33832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Refiná en cada turno.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"Eso está bien, ahora hacelo más formal y reducí 30%."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163056" y="2971800"/>
            <a:ext cx="2697480" cy="1463040"/>
          </a:xfrm>
          <a:prstGeom prst="rect">
            <a:avLst/>
          </a:prstGeom>
          <a:solidFill>
            <a:srgbClr val="1A2E3D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63056" y="2971800"/>
            <a:ext cx="91440" cy="1463040"/>
          </a:xfrm>
          <a:prstGeom prst="rect">
            <a:avLst/>
          </a:prstGeom>
          <a:solidFill>
            <a:srgbClr val="A07BC8"/>
          </a:solidFill>
          <a:ln/>
        </p:spPr>
      </p:sp>
      <p:sp>
        <p:nvSpPr>
          <p:cNvPr id="28" name="Text 26"/>
          <p:cNvSpPr/>
          <p:nvPr/>
        </p:nvSpPr>
        <p:spPr>
          <a:xfrm>
            <a:off x="6345936" y="3063240"/>
            <a:ext cx="2423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Formato explícito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345936" y="3383280"/>
            <a:ext cx="2423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Pedí JSON, tablas, markdown, listas numeradas.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7FA8A0"/>
                </a:solidFill>
              </a:rPr>
              <a:t>La estructura dirige el output.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9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3040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00B4A6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0" y="2286000"/>
            <a:ext cx="3657600" cy="3657600"/>
          </a:xfrm>
          <a:prstGeom prst="ellipse">
            <a:avLst/>
          </a:prstGeom>
          <a:solidFill>
            <a:srgbClr val="F5A623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28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dirty="0">
                <a:solidFill>
                  <a:srgbClr val="FFFFFF">
                    <a:alpha val="12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9000" dirty="0"/>
          </a:p>
        </p:txBody>
      </p:sp>
      <p:sp>
        <p:nvSpPr>
          <p:cNvPr id="6" name="Text 4"/>
          <p:cNvSpPr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IA en tu trabajo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7FA8A0"/>
                </a:solidFill>
              </a:rPr>
              <a:t>Herramientas reales para ganar horas reales.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A8A0"/>
                </a:solidFill>
              </a:rPr>
              <a:t>⏱ 45 minutos  ·  Demo en vivo + ejercicio grupal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7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3E5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Herramientas clave y casos de uso reales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251960" cy="73152"/>
          </a:xfrm>
          <a:prstGeom prst="rect">
            <a:avLst/>
          </a:prstGeom>
          <a:solidFill>
            <a:srgbClr val="00B4A6"/>
          </a:solidFill>
          <a:ln/>
        </p:spPr>
      </p:sp>
      <p:sp>
        <p:nvSpPr>
          <p:cNvPr id="6" name="Shape 4"/>
          <p:cNvSpPr/>
          <p:nvPr/>
        </p:nvSpPr>
        <p:spPr>
          <a:xfrm>
            <a:off x="3200400" y="1097280"/>
            <a:ext cx="1234440" cy="256032"/>
          </a:xfrm>
          <a:prstGeom prst="rect">
            <a:avLst>
              <a:gd name="adj" fmla="val 28571"/>
            </a:avLst>
          </a:prstGeom>
          <a:solidFill>
            <a:srgbClr val="00B4A6">
              <a:alpha val="2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320040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B4A6"/>
                </a:solidFill>
              </a:rPr>
              <a:t>Texto &amp; Razonamiento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84048" y="111556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ChatGPT / Claude / Gemini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84048" y="142646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Redacción, análisis, brainstorming, resúmenes, código, investigación.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00584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005840"/>
            <a:ext cx="4251960" cy="73152"/>
          </a:xfrm>
          <a:prstGeom prst="rect">
            <a:avLst/>
          </a:prstGeom>
          <a:solidFill>
            <a:srgbClr val="5B8DB8"/>
          </a:solidFill>
          <a:ln/>
        </p:spPr>
      </p:sp>
      <p:sp>
        <p:nvSpPr>
          <p:cNvPr id="12" name="Shape 10"/>
          <p:cNvSpPr/>
          <p:nvPr/>
        </p:nvSpPr>
        <p:spPr>
          <a:xfrm>
            <a:off x="7635240" y="1097280"/>
            <a:ext cx="1234440" cy="256032"/>
          </a:xfrm>
          <a:prstGeom prst="rect">
            <a:avLst>
              <a:gd name="adj" fmla="val 28571"/>
            </a:avLst>
          </a:prstGeom>
          <a:solidFill>
            <a:srgbClr val="5B8DB8">
              <a:alpha val="2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7635240" y="109728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5B8DB8"/>
                </a:solidFill>
              </a:rPr>
              <a:t>Código &amp; Office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818888" y="111556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Copilot (GitHub / M365)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18888" y="142646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Autocompletar código, sugerir funciones, documentar automáticamente, emails y presentaciones.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33172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331720"/>
            <a:ext cx="4251960" cy="73152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8" name="Shape 16"/>
          <p:cNvSpPr/>
          <p:nvPr/>
        </p:nvSpPr>
        <p:spPr>
          <a:xfrm>
            <a:off x="3200400" y="2423160"/>
            <a:ext cx="1234440" cy="256032"/>
          </a:xfrm>
          <a:prstGeom prst="rect">
            <a:avLst>
              <a:gd name="adj" fmla="val 28571"/>
            </a:avLst>
          </a:prstGeom>
          <a:solidFill>
            <a:srgbClr val="F5A623">
              <a:alpha val="2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200400" y="242316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5A623"/>
                </a:solidFill>
              </a:rPr>
              <a:t>Imágenes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84048" y="244144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Midjourney / DALL-E / Canva AI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84048" y="275234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Crear imágenes para presentaciones, redes sociales, prototipos visuales rápidos.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233172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331720"/>
            <a:ext cx="4251960" cy="73152"/>
          </a:xfrm>
          <a:prstGeom prst="rect">
            <a:avLst/>
          </a:prstGeom>
          <a:solidFill>
            <a:srgbClr val="7FB069"/>
          </a:solidFill>
          <a:ln/>
        </p:spPr>
      </p:sp>
      <p:sp>
        <p:nvSpPr>
          <p:cNvPr id="24" name="Shape 22"/>
          <p:cNvSpPr/>
          <p:nvPr/>
        </p:nvSpPr>
        <p:spPr>
          <a:xfrm>
            <a:off x="7635240" y="2423160"/>
            <a:ext cx="1234440" cy="256032"/>
          </a:xfrm>
          <a:prstGeom prst="rect">
            <a:avLst>
              <a:gd name="adj" fmla="val 28571"/>
            </a:avLst>
          </a:prstGeom>
          <a:solidFill>
            <a:srgbClr val="7FB069">
              <a:alpha val="2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7635240" y="242316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7FB069"/>
                </a:solidFill>
              </a:rPr>
              <a:t>Audio &amp; Voz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18888" y="244144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Whisper / Eleven Labs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818888" y="275234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Transcripción de audio, síntesis de voz, subtítulos automáticos.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65760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" y="3657600"/>
            <a:ext cx="4251960" cy="73152"/>
          </a:xfrm>
          <a:prstGeom prst="rect">
            <a:avLst/>
          </a:prstGeom>
          <a:solidFill>
            <a:srgbClr val="C5738A"/>
          </a:solidFill>
          <a:ln/>
        </p:spPr>
      </p:sp>
      <p:sp>
        <p:nvSpPr>
          <p:cNvPr id="30" name="Shape 28"/>
          <p:cNvSpPr/>
          <p:nvPr/>
        </p:nvSpPr>
        <p:spPr>
          <a:xfrm>
            <a:off x="3200400" y="3749040"/>
            <a:ext cx="1234440" cy="256032"/>
          </a:xfrm>
          <a:prstGeom prst="rect">
            <a:avLst>
              <a:gd name="adj" fmla="val 28571"/>
            </a:avLst>
          </a:prstGeom>
          <a:solidFill>
            <a:srgbClr val="C5738A">
              <a:alpha val="2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3200400" y="374904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5738A"/>
                </a:solidFill>
              </a:rPr>
              <a:t>Investigación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84048" y="376732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NotebookLM / Perplexity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84048" y="407822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Investigación con fuentes verificadas, resumen de documentos propios.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09160" y="3657600"/>
            <a:ext cx="42519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09160" y="3657600"/>
            <a:ext cx="4251960" cy="73152"/>
          </a:xfrm>
          <a:prstGeom prst="rect">
            <a:avLst/>
          </a:prstGeom>
          <a:solidFill>
            <a:srgbClr val="A07BC8"/>
          </a:solidFill>
          <a:ln/>
        </p:spPr>
      </p:sp>
      <p:sp>
        <p:nvSpPr>
          <p:cNvPr id="36" name="Shape 34"/>
          <p:cNvSpPr/>
          <p:nvPr/>
        </p:nvSpPr>
        <p:spPr>
          <a:xfrm>
            <a:off x="7635240" y="3749040"/>
            <a:ext cx="1234440" cy="256032"/>
          </a:xfrm>
          <a:prstGeom prst="rect">
            <a:avLst>
              <a:gd name="adj" fmla="val 28571"/>
            </a:avLst>
          </a:prstGeom>
          <a:solidFill>
            <a:srgbClr val="A07BC8">
              <a:alpha val="2000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7635240" y="3749040"/>
            <a:ext cx="1234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07BC8"/>
                </a:solidFill>
              </a:rPr>
              <a:t>Automatización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818888" y="376732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3E50"/>
                </a:solidFill>
              </a:rPr>
              <a:t>Make / Zapier con IA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4818888" y="4078224"/>
            <a:ext cx="4041648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A6A"/>
                </a:solidFill>
              </a:rPr>
              <a:t>Automatizar flujos: email → resumen → tarea → notificación. Sin código.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de IA: Del Uso al Dominio</dc:title>
  <dc:subject>PptxGenJS Presentation</dc:subject>
  <dc:creator>PptxGenJS</dc:creator>
  <cp:lastModifiedBy>PptxGenJS</cp:lastModifiedBy>
  <cp:revision>1</cp:revision>
  <dcterms:created xsi:type="dcterms:W3CDTF">2026-03-17T01:51:18Z</dcterms:created>
  <dcterms:modified xsi:type="dcterms:W3CDTF">2026-03-17T01:51:18Z</dcterms:modified>
</cp:coreProperties>
</file>